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pPr/>
              <a:t>15.07.2023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6072206"/>
            <a:ext cx="6400800" cy="395278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– 2023 учебный год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23528" y="620689"/>
            <a:ext cx="8424936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«Средняя школа №  6 им. А.С. Макаренко»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Проект «Бережливая библиотека»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827584" y="1357298"/>
            <a:ext cx="7716324" cy="3952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КАРТОЧКА ПРОЕКТА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«БЕРЕЖЛИВАЯ БИБЛИОТЕКА»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788024" y="1556792"/>
          <a:ext cx="3600400" cy="2232248"/>
        </p:xfrm>
        <a:graphic>
          <a:graphicData uri="http://schemas.openxmlformats.org/drawingml/2006/table">
            <a:tbl>
              <a:tblPr/>
              <a:tblGrid>
                <a:gridCol w="3600400"/>
              </a:tblGrid>
              <a:tr h="236109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ОБОСНОВАНИЕ ВЫБОРА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983" marR="44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1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ru-RU" sz="1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Ключевой </a:t>
                      </a: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риск — </a:t>
                      </a: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нерациональное использование времени на обслуживание читателей школьной библиотеки.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Проблемы: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1.Наличие </a:t>
                      </a: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обучающихся, неудовлетворённых </a:t>
                      </a:r>
                      <a:r>
                        <a:rPr lang="ru-RU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сроками</a:t>
                      </a:r>
                      <a:r>
                        <a:rPr lang="ru-RU" sz="1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  <a:r>
                        <a:rPr lang="ru-RU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оказания </a:t>
                      </a: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услуг.</a:t>
                      </a: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2.Отсутствие </a:t>
                      </a: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необходимой литературы.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3.Опоздания </a:t>
                      </a: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уроки</a:t>
                      </a:r>
                      <a:r>
                        <a:rPr lang="ru-RU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983" marR="44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827584" y="3933053"/>
          <a:ext cx="3816424" cy="2232250"/>
        </p:xfrm>
        <a:graphic>
          <a:graphicData uri="http://schemas.openxmlformats.org/drawingml/2006/table">
            <a:tbl>
              <a:tblPr/>
              <a:tblGrid>
                <a:gridCol w="2319787"/>
                <a:gridCol w="748318"/>
                <a:gridCol w="748319"/>
              </a:tblGrid>
              <a:tr h="368128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ЦЕЛИ </a:t>
                      </a: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</a:t>
                      </a:r>
                      <a:r>
                        <a:rPr lang="ru-RU" sz="1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ПЛАНОВЫЙ ЭФФЕКТ</a:t>
                      </a:r>
                    </a:p>
                  </a:txBody>
                  <a:tcPr marL="32924" marR="32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Текущий показатель</a:t>
                      </a:r>
                      <a:endParaRPr lang="ru-RU" sz="10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899" marR="43899" marT="21949" marB="219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Целевой показатель</a:t>
                      </a:r>
                      <a:endParaRPr lang="ru-RU" sz="10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899" marR="43899" marT="21949" marB="21949"/>
                </a:tc>
              </a:tr>
              <a:tr h="3920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1.Сокращение времени обслуживания посетителей  библиотеки. </a:t>
                      </a:r>
                    </a:p>
                  </a:txBody>
                  <a:tcPr marL="32924" marR="32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r>
                        <a:rPr lang="ru-RU" sz="1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924" marR="32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мин.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924" marR="32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646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2.Увеличение</a:t>
                      </a:r>
                      <a:r>
                        <a:rPr lang="ru-RU" sz="1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количества обучающихся, получивших запрашиваемую услугу (длительность  перемены  20 минут)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924" marR="32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чел.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924" marR="32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чел.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924" marR="32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8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3.Внедрение </a:t>
                      </a: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новшеств в рабочий процесс (создание сайта </a:t>
                      </a:r>
                      <a:r>
                        <a:rPr lang="ru-RU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библиотеки, </a:t>
                      </a:r>
                      <a:r>
                        <a:rPr lang="ru-RU" sz="1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штрихкодирование</a:t>
                      </a:r>
                      <a:r>
                        <a:rPr lang="ru-RU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en-US" sz="1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qr</a:t>
                      </a:r>
                      <a:r>
                        <a:rPr lang="en-US" sz="1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</a:t>
                      </a:r>
                      <a:r>
                        <a:rPr lang="ru-RU" sz="10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коды</a:t>
                      </a:r>
                      <a:r>
                        <a:rPr lang="ru-RU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).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924" marR="32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32924" marR="32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80%</a:t>
                      </a:r>
                    </a:p>
                  </a:txBody>
                  <a:tcPr marL="32924" marR="32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7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4.Повышение </a:t>
                      </a: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уровня удовлетворённости читателей.</a:t>
                      </a:r>
                    </a:p>
                  </a:txBody>
                  <a:tcPr marL="32924" marR="32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40%</a:t>
                      </a:r>
                    </a:p>
                  </a:txBody>
                  <a:tcPr marL="32924" marR="32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90%</a:t>
                      </a:r>
                    </a:p>
                  </a:txBody>
                  <a:tcPr marL="32924" marR="329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16457163"/>
              </p:ext>
            </p:extLst>
          </p:nvPr>
        </p:nvGraphicFramePr>
        <p:xfrm>
          <a:off x="4788024" y="3933056"/>
          <a:ext cx="3672408" cy="2296668"/>
        </p:xfrm>
        <a:graphic>
          <a:graphicData uri="http://schemas.openxmlformats.org/drawingml/2006/table">
            <a:tbl>
              <a:tblPr/>
              <a:tblGrid>
                <a:gridCol w="3672408"/>
              </a:tblGrid>
              <a:tr h="127523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КЛЮЧЕВЫЕ СОБЫТИЯ ПРОЕКТА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983" marR="44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716"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Фаза 1</a:t>
                      </a:r>
                      <a:r>
                        <a:rPr lang="ru-RU" sz="10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Старт проекта - 09.01.2023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Фаза 2</a:t>
                      </a:r>
                      <a:r>
                        <a:rPr lang="ru-RU" sz="10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Диагностика и определение целевого состояния - 10.01.2023 – 31.01.2023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карты текущего состояния – 10.01.2023- 20.01.2023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карты целевого состояния 23.01.2023 – 31.01.2023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Фаза 3</a:t>
                      </a:r>
                      <a:r>
                        <a:rPr lang="ru-RU" sz="10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Внедрение улучшений – 01.02.2023 – 31.03.2023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Совещание по защите подходов внедрения - 03.04.2023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Фаза 4</a:t>
                      </a:r>
                      <a:r>
                        <a:rPr lang="ru-RU" sz="10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Анализ и исправление ошибок – 04.04.2023 – 30.04.2023</a:t>
                      </a:r>
                    </a:p>
                    <a:p>
                      <a:r>
                        <a:rPr lang="ru-RU" sz="1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Мониторинг по внедрению улучшений – 01.05.2023 – 14.05.2023</a:t>
                      </a:r>
                    </a:p>
                    <a:p>
                      <a:r>
                        <a:rPr lang="ru-RU" sz="1000" b="1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Фаза 5</a:t>
                      </a:r>
                      <a:r>
                        <a:rPr lang="ru-RU" sz="1000" b="0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Закрепление результатов и закрытие проектов – 15.05.2023 – 22.05.2023</a:t>
                      </a:r>
                    </a:p>
                    <a:p>
                      <a:pPr marL="171450" lvl="0" indent="-171450">
                        <a:buFont typeface="Arial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оформление результатов проекта – 15.05.2023 – 21.05.2023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ru-RU" sz="1000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завершающее совещание – 22.05.2023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983" marR="44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827584" y="1556792"/>
          <a:ext cx="3816424" cy="2232248"/>
        </p:xfrm>
        <a:graphic>
          <a:graphicData uri="http://schemas.openxmlformats.org/drawingml/2006/table">
            <a:tbl>
              <a:tblPr/>
              <a:tblGrid>
                <a:gridCol w="3816424"/>
              </a:tblGrid>
              <a:tr h="176486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ВОВЛЕЧЕННЫЕ ЛИЦА И РАМКИ ПРОЕКТА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983" marR="44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5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Заказчики процесса — </a:t>
                      </a: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обучающиеся МБОУ СШ №6 им. А. С. Макаренко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Периметр проекта — </a:t>
                      </a: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библиотека МБОУ СШ №6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Владелец процесса — </a:t>
                      </a: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директор школы  Александрова Ж. С.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Руководитель проекта — </a:t>
                      </a: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педагог-организатор </a:t>
                      </a:r>
                      <a:r>
                        <a:rPr lang="ru-RU" sz="10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Банщикова</a:t>
                      </a: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Е. Н.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Команда проекта</a:t>
                      </a:r>
                      <a:r>
                        <a:rPr lang="ru-RU" sz="1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— методист Ганина О. Н., библиотекарь Елизарова Г.М., учитель информатики Усанова А. С.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Начало процесса – </a:t>
                      </a:r>
                      <a:r>
                        <a:rPr lang="ru-RU" sz="1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школьный </a:t>
                      </a:r>
                      <a:r>
                        <a:rPr lang="ru-RU" sz="1000" b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буккроссинг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Конец процесса </a:t>
                      </a:r>
                      <a:r>
                        <a:rPr lang="ru-RU" sz="10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</a:t>
                      </a:r>
                      <a:r>
                        <a:rPr lang="ru-RU" sz="1000" b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сайта библиотеки</a:t>
                      </a:r>
                      <a:endParaRPr lang="ru-RU" sz="10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983" marR="44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Обоснование выбора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00808"/>
            <a:ext cx="7848872" cy="44253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 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Ключевые риски: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нерациональное использование времени на обслуживание читателей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>
              <a:buNone/>
            </a:pPr>
            <a:endParaRPr lang="ru-RU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>
              <a:buNone/>
            </a:pPr>
            <a:endParaRPr lang="ru-RU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>
              <a:buNone/>
            </a:pPr>
            <a:endParaRPr lang="ru-RU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>
              <a:buNone/>
            </a:pPr>
            <a:endParaRPr lang="ru-RU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>
              <a:buNone/>
            </a:pPr>
            <a:endParaRPr lang="ru-RU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>
              <a:buNone/>
            </a:pPr>
            <a:endParaRPr lang="ru-RU" sz="1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Наличие учащихся,</a:t>
            </a:r>
          </a:p>
          <a:p>
            <a:pPr algn="r">
              <a:buNone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неудовлетворенных </a:t>
            </a:r>
          </a:p>
          <a:p>
            <a:pPr algn="r">
              <a:buNone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сроками оказания услуг</a:t>
            </a:r>
          </a:p>
          <a:p>
            <a:pPr>
              <a:buNone/>
            </a:pPr>
            <a:endParaRPr lang="ru-RU" sz="20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1. Нерациональное                                           3. Опоздание на урок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использование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рабочего времени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36912"/>
            <a:ext cx="1229637" cy="133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17032"/>
            <a:ext cx="1368152" cy="1381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33056"/>
            <a:ext cx="183996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469852"/>
            <a:ext cx="1224136" cy="1615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11760" y="3933056"/>
            <a:ext cx="2016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2.Отсутствие книги, невыполнение домашнего задания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Ключевые события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11560" y="1895226"/>
            <a:ext cx="2408413" cy="1900511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ФАЗА </a:t>
            </a:r>
            <a:r>
              <a:rPr lang="ru-RU" dirty="0"/>
              <a:t>1</a:t>
            </a:r>
          </a:p>
          <a:p>
            <a:pPr algn="ctr"/>
            <a:r>
              <a:rPr lang="ru-RU" dirty="0" smtClean="0"/>
              <a:t>Старт проекта</a:t>
            </a:r>
            <a:endParaRPr lang="ru-RU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60000"/>
            <a:ext cx="244827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29808"/>
            <a:ext cx="2563532" cy="188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893" y="4137358"/>
            <a:ext cx="2331404" cy="20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149080"/>
            <a:ext cx="2376264" cy="198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07904" y="2131109"/>
            <a:ext cx="1728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ФАЗА </a:t>
            </a:r>
            <a:r>
              <a:rPr lang="ru-RU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Диагностика и целевое состояние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88224" y="2224881"/>
            <a:ext cx="1728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ФАЗА 3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Внедрение улучшений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4221088"/>
            <a:ext cx="23042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ФАЗА 4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Анализ и исправление </a:t>
            </a:r>
            <a:r>
              <a:rPr lang="ru-RU" dirty="0" smtClean="0">
                <a:solidFill>
                  <a:schemeClr val="bg1"/>
                </a:solidFill>
              </a:rPr>
              <a:t>ошибок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Мониторинг </a:t>
            </a:r>
            <a:r>
              <a:rPr lang="ru-RU" dirty="0">
                <a:solidFill>
                  <a:schemeClr val="bg1"/>
                </a:solidFill>
              </a:rPr>
              <a:t>по внедрению улучшений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32039" y="4241112"/>
            <a:ext cx="22322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ФАЗА 5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Закрепление результатов и закрытие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Принятые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72816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программных и технических средств для учёта библиотечного фонда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(сайт библиотеки, 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штрихкодирование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1400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Эффекты: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 автоматизированного учёта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книг.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Сокращение времени приема/выдачи книг и, как следствие, увеличение числа обслуженных заказчиков за единицу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времени.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определить владельца потерянной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книги.</a:t>
            </a:r>
          </a:p>
          <a:p>
            <a:pPr algn="just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Использование qr-кодов для быстрого доступа к информации о книге, об электронных ресурсах для скачивания электронной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книги.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Эффекты: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Снижение риска невыполнения домашнего задания из-за отсутствия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книги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библиотеке.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учеников к созданию электронного каталога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книг.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интереса учащихся к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чтению.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064821"/>
            <a:ext cx="5791320" cy="79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1844824"/>
            <a:ext cx="7416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Вынесение части библиотечного фонда в свободное обращение (</a:t>
            </a:r>
            <a:r>
              <a:rPr lang="ru-RU" sz="1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буккроссинг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на стеллажи в школьном пространстве.</a:t>
            </a:r>
          </a:p>
          <a:p>
            <a:pPr algn="ctr"/>
            <a:r>
              <a:rPr lang="ru-RU" sz="1400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Эффекты: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Книги станут более доступными.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Освободится место в библиотеке для расширения читального зала.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интереса учащихся к чтению.</a:t>
            </a:r>
          </a:p>
        </p:txBody>
      </p:sp>
    </p:spTree>
    <p:extLst>
      <p:ext uri="{BB962C8B-B14F-4D97-AF65-F5344CB8AC3E}">
        <p14:creationId xmlns="" xmlns:p14="http://schemas.microsoft.com/office/powerpoint/2010/main" val="25576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 текущего состояния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dirty="0"/>
          </a:p>
        </p:txBody>
      </p:sp>
      <p:sp>
        <p:nvSpPr>
          <p:cNvPr id="1026" name="Пятно 1 17"/>
          <p:cNvSpPr>
            <a:spLocks noChangeArrowheads="1"/>
          </p:cNvSpPr>
          <p:nvPr/>
        </p:nvSpPr>
        <p:spPr bwMode="auto">
          <a:xfrm>
            <a:off x="1259632" y="1556792"/>
            <a:ext cx="2232248" cy="1584176"/>
          </a:xfrm>
          <a:prstGeom prst="irregularSeal1">
            <a:avLst/>
          </a:prstGeom>
          <a:solidFill>
            <a:srgbClr val="FFFFFF"/>
          </a:solidFill>
          <a:ln w="25400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Ожидание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в очереди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Пятно 1 69"/>
          <p:cNvSpPr>
            <a:spLocks noChangeArrowheads="1"/>
          </p:cNvSpPr>
          <p:nvPr/>
        </p:nvSpPr>
        <p:spPr bwMode="auto">
          <a:xfrm>
            <a:off x="3743908" y="1484784"/>
            <a:ext cx="2088232" cy="1607443"/>
          </a:xfrm>
          <a:prstGeom prst="irregularSeal1">
            <a:avLst/>
          </a:prstGeom>
          <a:solidFill>
            <a:srgbClr val="FFFFFF"/>
          </a:solidFill>
          <a:ln w="25400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Потеря времени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Прямоугольник с двумя скругленными противолежащими углами 4"/>
          <p:cNvSpPr>
            <a:spLocks/>
          </p:cNvSpPr>
          <p:nvPr/>
        </p:nvSpPr>
        <p:spPr bwMode="auto">
          <a:xfrm>
            <a:off x="251520" y="3284984"/>
            <a:ext cx="1728192" cy="1152128"/>
          </a:xfrm>
          <a:custGeom>
            <a:avLst/>
            <a:gdLst>
              <a:gd name="T0" fmla="*/ 317506 w 2514600"/>
              <a:gd name="T1" fmla="*/ 0 h 1905000"/>
              <a:gd name="T2" fmla="*/ 2514600 w 2514600"/>
              <a:gd name="T3" fmla="*/ 0 h 1905000"/>
              <a:gd name="T4" fmla="*/ 2514600 w 2514600"/>
              <a:gd name="T5" fmla="*/ 0 h 1905000"/>
              <a:gd name="T6" fmla="*/ 2514600 w 2514600"/>
              <a:gd name="T7" fmla="*/ 1587494 h 1905000"/>
              <a:gd name="T8" fmla="*/ 2197094 w 2514600"/>
              <a:gd name="T9" fmla="*/ 1905000 h 1905000"/>
              <a:gd name="T10" fmla="*/ 0 w 2514600"/>
              <a:gd name="T11" fmla="*/ 1905000 h 1905000"/>
              <a:gd name="T12" fmla="*/ 0 w 2514600"/>
              <a:gd name="T13" fmla="*/ 1905000 h 1905000"/>
              <a:gd name="T14" fmla="*/ 0 w 2514600"/>
              <a:gd name="T15" fmla="*/ 317506 h 1905000"/>
              <a:gd name="T16" fmla="*/ 317506 w 2514600"/>
              <a:gd name="T17" fmla="*/ 0 h 1905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14600"/>
              <a:gd name="T28" fmla="*/ 0 h 1905000"/>
              <a:gd name="T29" fmla="*/ 2514600 w 2514600"/>
              <a:gd name="T30" fmla="*/ 1905000 h 1905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14600" h="1905000">
                <a:moveTo>
                  <a:pt x="317506" y="0"/>
                </a:moveTo>
                <a:lnTo>
                  <a:pt x="2514600" y="0"/>
                </a:lnTo>
                <a:lnTo>
                  <a:pt x="2514600" y="1587494"/>
                </a:lnTo>
                <a:cubicBezTo>
                  <a:pt x="2514600" y="1762848"/>
                  <a:pt x="2372448" y="1905000"/>
                  <a:pt x="2197094" y="1905000"/>
                </a:cubicBezTo>
                <a:lnTo>
                  <a:pt x="0" y="1905000"/>
                </a:lnTo>
                <a:lnTo>
                  <a:pt x="0" y="317506"/>
                </a:lnTo>
                <a:cubicBezTo>
                  <a:pt x="0" y="142152"/>
                  <a:pt x="142152" y="0"/>
                  <a:pt x="317506" y="0"/>
                </a:cubicBezTo>
                <a:close/>
              </a:path>
            </a:pathLst>
          </a:custGeom>
          <a:solidFill>
            <a:srgbClr val="E36C0A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Приём книг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библиотекарем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Прямоугольник с двумя скругленными противолежащими углами 5"/>
          <p:cNvSpPr>
            <a:spLocks/>
          </p:cNvSpPr>
          <p:nvPr/>
        </p:nvSpPr>
        <p:spPr bwMode="auto">
          <a:xfrm>
            <a:off x="2555776" y="3284984"/>
            <a:ext cx="1698177" cy="1152128"/>
          </a:xfrm>
          <a:custGeom>
            <a:avLst/>
            <a:gdLst>
              <a:gd name="T0" fmla="*/ 317506 w 2484120"/>
              <a:gd name="T1" fmla="*/ 0 h 1905000"/>
              <a:gd name="T2" fmla="*/ 2484120 w 2484120"/>
              <a:gd name="T3" fmla="*/ 0 h 1905000"/>
              <a:gd name="T4" fmla="*/ 2484120 w 2484120"/>
              <a:gd name="T5" fmla="*/ 0 h 1905000"/>
              <a:gd name="T6" fmla="*/ 2484120 w 2484120"/>
              <a:gd name="T7" fmla="*/ 1587494 h 1905000"/>
              <a:gd name="T8" fmla="*/ 2166614 w 2484120"/>
              <a:gd name="T9" fmla="*/ 1905000 h 1905000"/>
              <a:gd name="T10" fmla="*/ 0 w 2484120"/>
              <a:gd name="T11" fmla="*/ 1905000 h 1905000"/>
              <a:gd name="T12" fmla="*/ 0 w 2484120"/>
              <a:gd name="T13" fmla="*/ 1905000 h 1905000"/>
              <a:gd name="T14" fmla="*/ 0 w 2484120"/>
              <a:gd name="T15" fmla="*/ 317506 h 1905000"/>
              <a:gd name="T16" fmla="*/ 317506 w 2484120"/>
              <a:gd name="T17" fmla="*/ 0 h 1905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84120"/>
              <a:gd name="T28" fmla="*/ 0 h 1905000"/>
              <a:gd name="T29" fmla="*/ 2484120 w 2484120"/>
              <a:gd name="T30" fmla="*/ 1905000 h 1905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84120" h="1905000">
                <a:moveTo>
                  <a:pt x="317506" y="0"/>
                </a:moveTo>
                <a:lnTo>
                  <a:pt x="2484120" y="0"/>
                </a:lnTo>
                <a:lnTo>
                  <a:pt x="2484120" y="1587494"/>
                </a:lnTo>
                <a:cubicBezTo>
                  <a:pt x="2484120" y="1762848"/>
                  <a:pt x="2341968" y="1905000"/>
                  <a:pt x="2166614" y="1905000"/>
                </a:cubicBezTo>
                <a:lnTo>
                  <a:pt x="0" y="1905000"/>
                </a:lnTo>
                <a:lnTo>
                  <a:pt x="0" y="317506"/>
                </a:lnTo>
                <a:cubicBezTo>
                  <a:pt x="0" y="142152"/>
                  <a:pt x="142152" y="0"/>
                  <a:pt x="317506" y="0"/>
                </a:cubicBezTo>
                <a:close/>
              </a:path>
            </a:pathLst>
          </a:custGeom>
          <a:solidFill>
            <a:srgbClr val="E36C0A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Поиск книги в библиотечном фонде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Прямоугольник с двумя скругленными противолежащими углами 6"/>
          <p:cNvSpPr>
            <a:spLocks/>
          </p:cNvSpPr>
          <p:nvPr/>
        </p:nvSpPr>
        <p:spPr bwMode="auto">
          <a:xfrm>
            <a:off x="4788024" y="3284984"/>
            <a:ext cx="1704365" cy="1080120"/>
          </a:xfrm>
          <a:custGeom>
            <a:avLst/>
            <a:gdLst>
              <a:gd name="T0" fmla="*/ 317506 w 2484120"/>
              <a:gd name="T1" fmla="*/ 0 h 1905000"/>
              <a:gd name="T2" fmla="*/ 2484120 w 2484120"/>
              <a:gd name="T3" fmla="*/ 0 h 1905000"/>
              <a:gd name="T4" fmla="*/ 2484120 w 2484120"/>
              <a:gd name="T5" fmla="*/ 0 h 1905000"/>
              <a:gd name="T6" fmla="*/ 2484120 w 2484120"/>
              <a:gd name="T7" fmla="*/ 1587494 h 1905000"/>
              <a:gd name="T8" fmla="*/ 2166614 w 2484120"/>
              <a:gd name="T9" fmla="*/ 1905000 h 1905000"/>
              <a:gd name="T10" fmla="*/ 0 w 2484120"/>
              <a:gd name="T11" fmla="*/ 1905000 h 1905000"/>
              <a:gd name="T12" fmla="*/ 0 w 2484120"/>
              <a:gd name="T13" fmla="*/ 1905000 h 1905000"/>
              <a:gd name="T14" fmla="*/ 0 w 2484120"/>
              <a:gd name="T15" fmla="*/ 317506 h 1905000"/>
              <a:gd name="T16" fmla="*/ 317506 w 2484120"/>
              <a:gd name="T17" fmla="*/ 0 h 1905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84120"/>
              <a:gd name="T28" fmla="*/ 0 h 1905000"/>
              <a:gd name="T29" fmla="*/ 2484120 w 2484120"/>
              <a:gd name="T30" fmla="*/ 1905000 h 1905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84120" h="1905000">
                <a:moveTo>
                  <a:pt x="317506" y="0"/>
                </a:moveTo>
                <a:lnTo>
                  <a:pt x="2484120" y="0"/>
                </a:lnTo>
                <a:lnTo>
                  <a:pt x="2484120" y="1587494"/>
                </a:lnTo>
                <a:cubicBezTo>
                  <a:pt x="2484120" y="1762848"/>
                  <a:pt x="2341968" y="1905000"/>
                  <a:pt x="2166614" y="1905000"/>
                </a:cubicBezTo>
                <a:lnTo>
                  <a:pt x="0" y="1905000"/>
                </a:lnTo>
                <a:lnTo>
                  <a:pt x="0" y="317506"/>
                </a:lnTo>
                <a:cubicBezTo>
                  <a:pt x="0" y="142152"/>
                  <a:pt x="142152" y="0"/>
                  <a:pt x="317506" y="0"/>
                </a:cubicBezTo>
                <a:close/>
              </a:path>
            </a:pathLst>
          </a:custGeom>
          <a:solidFill>
            <a:srgbClr val="E36C0A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Заполнение формуляра, выдача книги</a:t>
            </a:r>
          </a:p>
        </p:txBody>
      </p:sp>
      <p:sp>
        <p:nvSpPr>
          <p:cNvPr id="1031" name="AutoShape 7"/>
          <p:cNvSpPr>
            <a:spLocks/>
          </p:cNvSpPr>
          <p:nvPr/>
        </p:nvSpPr>
        <p:spPr bwMode="auto">
          <a:xfrm>
            <a:off x="3563888" y="4869160"/>
            <a:ext cx="1735906" cy="1296144"/>
          </a:xfrm>
          <a:custGeom>
            <a:avLst/>
            <a:gdLst>
              <a:gd name="T0" fmla="*/ 317506 w 2514600"/>
              <a:gd name="T1" fmla="*/ 0 h 1905000"/>
              <a:gd name="T2" fmla="*/ 2514600 w 2514600"/>
              <a:gd name="T3" fmla="*/ 0 h 1905000"/>
              <a:gd name="T4" fmla="*/ 2514600 w 2514600"/>
              <a:gd name="T5" fmla="*/ 0 h 1905000"/>
              <a:gd name="T6" fmla="*/ 2514600 w 2514600"/>
              <a:gd name="T7" fmla="*/ 1587494 h 1905000"/>
              <a:gd name="T8" fmla="*/ 2197094 w 2514600"/>
              <a:gd name="T9" fmla="*/ 1905000 h 1905000"/>
              <a:gd name="T10" fmla="*/ 0 w 2514600"/>
              <a:gd name="T11" fmla="*/ 1905000 h 1905000"/>
              <a:gd name="T12" fmla="*/ 0 w 2514600"/>
              <a:gd name="T13" fmla="*/ 1905000 h 1905000"/>
              <a:gd name="T14" fmla="*/ 0 w 2514600"/>
              <a:gd name="T15" fmla="*/ 317506 h 1905000"/>
              <a:gd name="T16" fmla="*/ 317506 w 2514600"/>
              <a:gd name="T17" fmla="*/ 0 h 1905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14600"/>
              <a:gd name="T28" fmla="*/ 0 h 1905000"/>
              <a:gd name="T29" fmla="*/ 2514600 w 2514600"/>
              <a:gd name="T30" fmla="*/ 1905000 h 1905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14600" h="1905000">
                <a:moveTo>
                  <a:pt x="317506" y="0"/>
                </a:moveTo>
                <a:lnTo>
                  <a:pt x="2514600" y="0"/>
                </a:lnTo>
                <a:lnTo>
                  <a:pt x="2514600" y="1587494"/>
                </a:lnTo>
                <a:cubicBezTo>
                  <a:pt x="2514600" y="1762848"/>
                  <a:pt x="2372448" y="1905000"/>
                  <a:pt x="2197094" y="1905000"/>
                </a:cubicBezTo>
                <a:lnTo>
                  <a:pt x="0" y="1905000"/>
                </a:lnTo>
                <a:lnTo>
                  <a:pt x="0" y="317506"/>
                </a:lnTo>
                <a:cubicBezTo>
                  <a:pt x="0" y="142152"/>
                  <a:pt x="142152" y="0"/>
                  <a:pt x="317506" y="0"/>
                </a:cubicBezTo>
                <a:close/>
              </a:path>
            </a:pathLst>
          </a:custGeom>
          <a:solidFill>
            <a:srgbClr val="E36C0A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Отсутствие книги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Прямоугольник с двумя скругленными противолежащими углами 11"/>
          <p:cNvSpPr>
            <a:spLocks/>
          </p:cNvSpPr>
          <p:nvPr/>
        </p:nvSpPr>
        <p:spPr bwMode="auto">
          <a:xfrm>
            <a:off x="7164288" y="3284984"/>
            <a:ext cx="1656184" cy="1080120"/>
          </a:xfrm>
          <a:custGeom>
            <a:avLst/>
            <a:gdLst>
              <a:gd name="T0" fmla="*/ 177804 w 1920240"/>
              <a:gd name="T1" fmla="*/ 0 h 1066800"/>
              <a:gd name="T2" fmla="*/ 1920240 w 1920240"/>
              <a:gd name="T3" fmla="*/ 0 h 1066800"/>
              <a:gd name="T4" fmla="*/ 1920240 w 1920240"/>
              <a:gd name="T5" fmla="*/ 0 h 1066800"/>
              <a:gd name="T6" fmla="*/ 1920240 w 1920240"/>
              <a:gd name="T7" fmla="*/ 888996 h 1066800"/>
              <a:gd name="T8" fmla="*/ 1742436 w 1920240"/>
              <a:gd name="T9" fmla="*/ 1066800 h 1066800"/>
              <a:gd name="T10" fmla="*/ 0 w 1920240"/>
              <a:gd name="T11" fmla="*/ 1066800 h 1066800"/>
              <a:gd name="T12" fmla="*/ 0 w 1920240"/>
              <a:gd name="T13" fmla="*/ 1066800 h 1066800"/>
              <a:gd name="T14" fmla="*/ 0 w 1920240"/>
              <a:gd name="T15" fmla="*/ 177804 h 1066800"/>
              <a:gd name="T16" fmla="*/ 177804 w 1920240"/>
              <a:gd name="T17" fmla="*/ 0 h 1066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20240"/>
              <a:gd name="T28" fmla="*/ 0 h 1066800"/>
              <a:gd name="T29" fmla="*/ 1920240 w 1920240"/>
              <a:gd name="T30" fmla="*/ 1066800 h 1066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20240" h="1066800">
                <a:moveTo>
                  <a:pt x="177804" y="0"/>
                </a:moveTo>
                <a:lnTo>
                  <a:pt x="1920240" y="0"/>
                </a:lnTo>
                <a:lnTo>
                  <a:pt x="1920240" y="888996"/>
                </a:lnTo>
                <a:cubicBezTo>
                  <a:pt x="1920240" y="987194"/>
                  <a:pt x="1840634" y="1066800"/>
                  <a:pt x="1742436" y="1066800"/>
                </a:cubicBezTo>
                <a:lnTo>
                  <a:pt x="0" y="1066800"/>
                </a:lnTo>
                <a:lnTo>
                  <a:pt x="0" y="177804"/>
                </a:lnTo>
                <a:cubicBezTo>
                  <a:pt x="0" y="79606"/>
                  <a:pt x="79606" y="0"/>
                  <a:pt x="177804" y="0"/>
                </a:cubicBezTo>
                <a:close/>
              </a:path>
            </a:pathLst>
          </a:custGeom>
          <a:solidFill>
            <a:srgbClr val="C0504D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Время протекания процесса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7  МИНУТ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5724128" y="4653136"/>
            <a:ext cx="2808312" cy="1800200"/>
          </a:xfrm>
          <a:prstGeom prst="irregularSeal1">
            <a:avLst/>
          </a:prstGeom>
          <a:solidFill>
            <a:srgbClr val="FFFFFF"/>
          </a:solidFill>
          <a:ln w="25400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Невыполнение домашнего задания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 rot="-1953738" flipH="1">
            <a:off x="4078832" y="4519641"/>
            <a:ext cx="141102" cy="349250"/>
          </a:xfrm>
          <a:prstGeom prst="downArrow">
            <a:avLst>
              <a:gd name="adj1" fmla="val 50000"/>
              <a:gd name="adj2" fmla="val 79710"/>
            </a:avLst>
          </a:prstGeom>
          <a:solidFill>
            <a:srgbClr val="E36C0A"/>
          </a:solidFill>
          <a:ln w="38100">
            <a:solidFill>
              <a:srgbClr val="974706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Стрелка вправо 1"/>
          <p:cNvSpPr>
            <a:spLocks noChangeArrowheads="1"/>
          </p:cNvSpPr>
          <p:nvPr/>
        </p:nvSpPr>
        <p:spPr bwMode="auto">
          <a:xfrm>
            <a:off x="2123728" y="3861048"/>
            <a:ext cx="288925" cy="138112"/>
          </a:xfrm>
          <a:prstGeom prst="rightArrow">
            <a:avLst>
              <a:gd name="adj1" fmla="val 50000"/>
              <a:gd name="adj2" fmla="val 49548"/>
            </a:avLst>
          </a:prstGeom>
          <a:solidFill>
            <a:srgbClr val="E36C0A"/>
          </a:solidFill>
          <a:ln w="25400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Стрелка вправо 1"/>
          <p:cNvSpPr>
            <a:spLocks noChangeArrowheads="1"/>
          </p:cNvSpPr>
          <p:nvPr/>
        </p:nvSpPr>
        <p:spPr bwMode="auto">
          <a:xfrm>
            <a:off x="4355976" y="3861048"/>
            <a:ext cx="288925" cy="138112"/>
          </a:xfrm>
          <a:prstGeom prst="rightArrow">
            <a:avLst>
              <a:gd name="adj1" fmla="val 50000"/>
              <a:gd name="adj2" fmla="val 49548"/>
            </a:avLst>
          </a:prstGeom>
          <a:solidFill>
            <a:srgbClr val="E36C0A"/>
          </a:solidFill>
          <a:ln w="25400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Стрелка вправо 1"/>
          <p:cNvSpPr>
            <a:spLocks noChangeArrowheads="1"/>
          </p:cNvSpPr>
          <p:nvPr/>
        </p:nvSpPr>
        <p:spPr bwMode="auto">
          <a:xfrm>
            <a:off x="6660232" y="3861048"/>
            <a:ext cx="288925" cy="138112"/>
          </a:xfrm>
          <a:prstGeom prst="rightArrow">
            <a:avLst>
              <a:gd name="adj1" fmla="val 50000"/>
              <a:gd name="adj2" fmla="val 49548"/>
            </a:avLst>
          </a:prstGeom>
          <a:solidFill>
            <a:srgbClr val="E36C0A"/>
          </a:solidFill>
          <a:ln w="25400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4509120"/>
            <a:ext cx="6337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 мин                               3 мин                                 2 мин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Карта целевого состояния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Прямоугольник с двумя скругленными противолежащими углами 5"/>
          <p:cNvSpPr>
            <a:spLocks/>
          </p:cNvSpPr>
          <p:nvPr/>
        </p:nvSpPr>
        <p:spPr bwMode="auto">
          <a:xfrm>
            <a:off x="1619672" y="2996952"/>
            <a:ext cx="1986210" cy="1440160"/>
          </a:xfrm>
          <a:custGeom>
            <a:avLst/>
            <a:gdLst>
              <a:gd name="T0" fmla="*/ 317506 w 2484120"/>
              <a:gd name="T1" fmla="*/ 0 h 1905000"/>
              <a:gd name="T2" fmla="*/ 2484120 w 2484120"/>
              <a:gd name="T3" fmla="*/ 0 h 1905000"/>
              <a:gd name="T4" fmla="*/ 2484120 w 2484120"/>
              <a:gd name="T5" fmla="*/ 0 h 1905000"/>
              <a:gd name="T6" fmla="*/ 2484120 w 2484120"/>
              <a:gd name="T7" fmla="*/ 1587494 h 1905000"/>
              <a:gd name="T8" fmla="*/ 2166614 w 2484120"/>
              <a:gd name="T9" fmla="*/ 1905000 h 1905000"/>
              <a:gd name="T10" fmla="*/ 0 w 2484120"/>
              <a:gd name="T11" fmla="*/ 1905000 h 1905000"/>
              <a:gd name="T12" fmla="*/ 0 w 2484120"/>
              <a:gd name="T13" fmla="*/ 1905000 h 1905000"/>
              <a:gd name="T14" fmla="*/ 0 w 2484120"/>
              <a:gd name="T15" fmla="*/ 317506 h 1905000"/>
              <a:gd name="T16" fmla="*/ 317506 w 2484120"/>
              <a:gd name="T17" fmla="*/ 0 h 1905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84120"/>
              <a:gd name="T28" fmla="*/ 0 h 1905000"/>
              <a:gd name="T29" fmla="*/ 2484120 w 2484120"/>
              <a:gd name="T30" fmla="*/ 1905000 h 1905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84120" h="1905000">
                <a:moveTo>
                  <a:pt x="317506" y="0"/>
                </a:moveTo>
                <a:lnTo>
                  <a:pt x="2484120" y="0"/>
                </a:lnTo>
                <a:lnTo>
                  <a:pt x="2484120" y="1587494"/>
                </a:lnTo>
                <a:cubicBezTo>
                  <a:pt x="2484120" y="1762848"/>
                  <a:pt x="2341968" y="1905000"/>
                  <a:pt x="2166614" y="1905000"/>
                </a:cubicBezTo>
                <a:lnTo>
                  <a:pt x="0" y="1905000"/>
                </a:lnTo>
                <a:lnTo>
                  <a:pt x="0" y="317506"/>
                </a:lnTo>
                <a:cubicBezTo>
                  <a:pt x="0" y="142152"/>
                  <a:pt x="142152" y="0"/>
                  <a:pt x="317506" y="0"/>
                </a:cubicBezTo>
                <a:close/>
              </a:path>
            </a:pathLst>
          </a:custGeom>
          <a:solidFill>
            <a:srgbClr val="E36C0A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Поиск книги по электронному каталогу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Прямоугольник с двумя скругленными противолежащими углами 6"/>
          <p:cNvSpPr>
            <a:spLocks/>
          </p:cNvSpPr>
          <p:nvPr/>
        </p:nvSpPr>
        <p:spPr bwMode="auto">
          <a:xfrm>
            <a:off x="4139952" y="2996952"/>
            <a:ext cx="1944216" cy="1440160"/>
          </a:xfrm>
          <a:custGeom>
            <a:avLst/>
            <a:gdLst>
              <a:gd name="T0" fmla="*/ 317506 w 2484120"/>
              <a:gd name="T1" fmla="*/ 0 h 1905000"/>
              <a:gd name="T2" fmla="*/ 2484120 w 2484120"/>
              <a:gd name="T3" fmla="*/ 0 h 1905000"/>
              <a:gd name="T4" fmla="*/ 2484120 w 2484120"/>
              <a:gd name="T5" fmla="*/ 0 h 1905000"/>
              <a:gd name="T6" fmla="*/ 2484120 w 2484120"/>
              <a:gd name="T7" fmla="*/ 1587494 h 1905000"/>
              <a:gd name="T8" fmla="*/ 2166614 w 2484120"/>
              <a:gd name="T9" fmla="*/ 1905000 h 1905000"/>
              <a:gd name="T10" fmla="*/ 0 w 2484120"/>
              <a:gd name="T11" fmla="*/ 1905000 h 1905000"/>
              <a:gd name="T12" fmla="*/ 0 w 2484120"/>
              <a:gd name="T13" fmla="*/ 1905000 h 1905000"/>
              <a:gd name="T14" fmla="*/ 0 w 2484120"/>
              <a:gd name="T15" fmla="*/ 317506 h 1905000"/>
              <a:gd name="T16" fmla="*/ 317506 w 2484120"/>
              <a:gd name="T17" fmla="*/ 0 h 1905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84120"/>
              <a:gd name="T28" fmla="*/ 0 h 1905000"/>
              <a:gd name="T29" fmla="*/ 2484120 w 2484120"/>
              <a:gd name="T30" fmla="*/ 1905000 h 1905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84120" h="1905000">
                <a:moveTo>
                  <a:pt x="317506" y="0"/>
                </a:moveTo>
                <a:lnTo>
                  <a:pt x="2484120" y="0"/>
                </a:lnTo>
                <a:lnTo>
                  <a:pt x="2484120" y="1587494"/>
                </a:lnTo>
                <a:cubicBezTo>
                  <a:pt x="2484120" y="1762848"/>
                  <a:pt x="2341968" y="1905000"/>
                  <a:pt x="2166614" y="1905000"/>
                </a:cubicBezTo>
                <a:lnTo>
                  <a:pt x="0" y="1905000"/>
                </a:lnTo>
                <a:lnTo>
                  <a:pt x="0" y="317506"/>
                </a:lnTo>
                <a:cubicBezTo>
                  <a:pt x="0" y="142152"/>
                  <a:pt x="142152" y="0"/>
                  <a:pt x="317506" y="0"/>
                </a:cubicBezTo>
                <a:close/>
              </a:path>
            </a:pathLst>
          </a:custGeom>
          <a:solidFill>
            <a:srgbClr val="E36C0A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Поиск книги на полке, сканирование штрих-кода, выдача книги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Прямоугольник с двумя скругленными противолежащими углами 11"/>
          <p:cNvSpPr>
            <a:spLocks/>
          </p:cNvSpPr>
          <p:nvPr/>
        </p:nvSpPr>
        <p:spPr bwMode="auto">
          <a:xfrm>
            <a:off x="6588224" y="2996952"/>
            <a:ext cx="2016224" cy="1368152"/>
          </a:xfrm>
          <a:custGeom>
            <a:avLst/>
            <a:gdLst>
              <a:gd name="T0" fmla="*/ 177804 w 1920240"/>
              <a:gd name="T1" fmla="*/ 0 h 1066800"/>
              <a:gd name="T2" fmla="*/ 1920240 w 1920240"/>
              <a:gd name="T3" fmla="*/ 0 h 1066800"/>
              <a:gd name="T4" fmla="*/ 1920240 w 1920240"/>
              <a:gd name="T5" fmla="*/ 0 h 1066800"/>
              <a:gd name="T6" fmla="*/ 1920240 w 1920240"/>
              <a:gd name="T7" fmla="*/ 888996 h 1066800"/>
              <a:gd name="T8" fmla="*/ 1742436 w 1920240"/>
              <a:gd name="T9" fmla="*/ 1066800 h 1066800"/>
              <a:gd name="T10" fmla="*/ 0 w 1920240"/>
              <a:gd name="T11" fmla="*/ 1066800 h 1066800"/>
              <a:gd name="T12" fmla="*/ 0 w 1920240"/>
              <a:gd name="T13" fmla="*/ 1066800 h 1066800"/>
              <a:gd name="T14" fmla="*/ 0 w 1920240"/>
              <a:gd name="T15" fmla="*/ 177804 h 1066800"/>
              <a:gd name="T16" fmla="*/ 177804 w 1920240"/>
              <a:gd name="T17" fmla="*/ 0 h 1066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20240"/>
              <a:gd name="T28" fmla="*/ 0 h 1066800"/>
              <a:gd name="T29" fmla="*/ 1920240 w 1920240"/>
              <a:gd name="T30" fmla="*/ 1066800 h 1066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20240" h="1066800">
                <a:moveTo>
                  <a:pt x="177804" y="0"/>
                </a:moveTo>
                <a:lnTo>
                  <a:pt x="1920240" y="0"/>
                </a:lnTo>
                <a:lnTo>
                  <a:pt x="1920240" y="888996"/>
                </a:lnTo>
                <a:cubicBezTo>
                  <a:pt x="1920240" y="987194"/>
                  <a:pt x="1840634" y="1066800"/>
                  <a:pt x="1742436" y="1066800"/>
                </a:cubicBezTo>
                <a:lnTo>
                  <a:pt x="0" y="1066800"/>
                </a:lnTo>
                <a:lnTo>
                  <a:pt x="0" y="177804"/>
                </a:lnTo>
                <a:cubicBezTo>
                  <a:pt x="0" y="79606"/>
                  <a:pt x="79606" y="0"/>
                  <a:pt x="177804" y="0"/>
                </a:cubicBezTo>
                <a:close/>
              </a:path>
            </a:pathLst>
          </a:custGeom>
          <a:solidFill>
            <a:srgbClr val="FF0000"/>
          </a:solidFill>
          <a:ln w="38100">
            <a:solidFill>
              <a:srgbClr val="FFFFFF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Время протекания процесса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  МИНУТЫ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Стрелка вправо 2"/>
          <p:cNvSpPr>
            <a:spLocks noChangeArrowheads="1"/>
          </p:cNvSpPr>
          <p:nvPr/>
        </p:nvSpPr>
        <p:spPr bwMode="auto">
          <a:xfrm>
            <a:off x="3707904" y="3645024"/>
            <a:ext cx="288925" cy="136525"/>
          </a:xfrm>
          <a:prstGeom prst="rightArrow">
            <a:avLst>
              <a:gd name="adj1" fmla="val 50000"/>
              <a:gd name="adj2" fmla="val 50124"/>
            </a:avLst>
          </a:prstGeom>
          <a:solidFill>
            <a:srgbClr val="E36C0A"/>
          </a:solidFill>
          <a:ln w="25400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Стрелка вправо 2"/>
          <p:cNvSpPr>
            <a:spLocks noChangeArrowheads="1"/>
          </p:cNvSpPr>
          <p:nvPr/>
        </p:nvSpPr>
        <p:spPr bwMode="auto">
          <a:xfrm>
            <a:off x="6228184" y="3645024"/>
            <a:ext cx="288925" cy="136525"/>
          </a:xfrm>
          <a:prstGeom prst="rightArrow">
            <a:avLst>
              <a:gd name="adj1" fmla="val 50000"/>
              <a:gd name="adj2" fmla="val 50124"/>
            </a:avLst>
          </a:prstGeom>
          <a:solidFill>
            <a:srgbClr val="E36C0A"/>
          </a:solidFill>
          <a:ln w="25400">
            <a:solidFill>
              <a:srgbClr val="97470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835696" y="4609673"/>
            <a:ext cx="42484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1 мин                                 2 мин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Пятно 1 17"/>
          <p:cNvSpPr>
            <a:spLocks noChangeArrowheads="1"/>
          </p:cNvSpPr>
          <p:nvPr/>
        </p:nvSpPr>
        <p:spPr bwMode="auto">
          <a:xfrm>
            <a:off x="159966" y="1196752"/>
            <a:ext cx="2483768" cy="1800200"/>
          </a:xfrm>
          <a:prstGeom prst="irregularSeal1">
            <a:avLst/>
          </a:prstGeom>
          <a:solidFill>
            <a:srgbClr val="FFFFFF"/>
          </a:solidFill>
          <a:ln w="25400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Сдача книг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специализиро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ванный ящик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2987824" y="4725144"/>
            <a:ext cx="2592288" cy="2132856"/>
          </a:xfrm>
          <a:prstGeom prst="irregularSeal1">
            <a:avLst/>
          </a:prstGeom>
          <a:solidFill>
            <a:srgbClr val="FFFFFF"/>
          </a:solidFill>
          <a:ln w="25400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qr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–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код для скачивания электронной книги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4553744"/>
            <a:ext cx="2736304" cy="2304256"/>
          </a:xfrm>
          <a:prstGeom prst="irregularSeal1">
            <a:avLst/>
          </a:prstGeom>
          <a:solidFill>
            <a:srgbClr val="FFFFFF"/>
          </a:solidFill>
          <a:ln w="25400">
            <a:solidFill>
              <a:srgbClr val="C0504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Выбор книги с помощью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Буккроссинга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04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992888" cy="545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599</Words>
  <Application>Microsoft Office PowerPoint</Application>
  <PresentationFormat>Экран (4:3)</PresentationFormat>
  <Paragraphs>123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Специальное оформление</vt:lpstr>
      <vt:lpstr>Слайд 1</vt:lpstr>
      <vt:lpstr>КАРТОЧКА ПРОЕКТА  «БЕРЕЖЛИВАЯ БИБЛИОТЕКА» </vt:lpstr>
      <vt:lpstr>Обоснование выбора </vt:lpstr>
      <vt:lpstr>Ключевые события проекта </vt:lpstr>
      <vt:lpstr>Принятые решения </vt:lpstr>
      <vt:lpstr>Карта текущего состояния  </vt:lpstr>
      <vt:lpstr>Карта целевого состояния 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 </dc:title>
  <dc:creator>Admin</dc:creator>
  <cp:lastModifiedBy>USER</cp:lastModifiedBy>
  <cp:revision>46</cp:revision>
  <dcterms:created xsi:type="dcterms:W3CDTF">2011-12-13T19:04:59Z</dcterms:created>
  <dcterms:modified xsi:type="dcterms:W3CDTF">2023-07-15T19:39:27Z</dcterms:modified>
</cp:coreProperties>
</file>